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711" r:id="rId4"/>
    <p:sldMasterId id="2147483728" r:id="rId5"/>
  </p:sldMasterIdLst>
  <p:notesMasterIdLst>
    <p:notesMasterId r:id="rId34"/>
  </p:notesMasterIdLst>
  <p:handoutMasterIdLst>
    <p:handoutMasterId r:id="rId35"/>
  </p:handoutMasterIdLst>
  <p:sldIdLst>
    <p:sldId id="256" r:id="rId6"/>
    <p:sldId id="257" r:id="rId7"/>
    <p:sldId id="263" r:id="rId8"/>
    <p:sldId id="258" r:id="rId9"/>
    <p:sldId id="260" r:id="rId10"/>
    <p:sldId id="261" r:id="rId11"/>
    <p:sldId id="264" r:id="rId12"/>
    <p:sldId id="266" r:id="rId13"/>
    <p:sldId id="267" r:id="rId14"/>
    <p:sldId id="269" r:id="rId15"/>
    <p:sldId id="270" r:id="rId16"/>
    <p:sldId id="268" r:id="rId17"/>
    <p:sldId id="271" r:id="rId18"/>
    <p:sldId id="272" r:id="rId19"/>
    <p:sldId id="273" r:id="rId20"/>
    <p:sldId id="274" r:id="rId21"/>
    <p:sldId id="275" r:id="rId22"/>
    <p:sldId id="276" r:id="rId23"/>
    <p:sldId id="278" r:id="rId24"/>
    <p:sldId id="277" r:id="rId25"/>
    <p:sldId id="280" r:id="rId26"/>
    <p:sldId id="279" r:id="rId27"/>
    <p:sldId id="281" r:id="rId28"/>
    <p:sldId id="282" r:id="rId29"/>
    <p:sldId id="283"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E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4660" autoAdjust="0"/>
  </p:normalViewPr>
  <p:slideViewPr>
    <p:cSldViewPr snapToGrid="0">
      <p:cViewPr varScale="1">
        <p:scale>
          <a:sx n="50" d="100"/>
          <a:sy n="50" d="100"/>
        </p:scale>
        <p:origin x="648"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D5A421-635A-4267-A816-5F1397F512C1}" type="datetimeFigureOut">
              <a:rPr lang="en-US" smtClean="0"/>
              <a:t>12/18/2015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4FD20-257F-4FCA-AC75-43C3D2264818}" type="slidenum">
              <a:rPr lang="en-US" smtClean="0"/>
              <a:t>‹#›</a:t>
            </a:fld>
            <a:endParaRPr lang="en-US"/>
          </a:p>
        </p:txBody>
      </p:sp>
    </p:spTree>
    <p:extLst>
      <p:ext uri="{BB962C8B-B14F-4D97-AF65-F5344CB8AC3E}">
        <p14:creationId xmlns:p14="http://schemas.microsoft.com/office/powerpoint/2010/main" val="2268196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7B520-790F-48F8-918D-EF9E0739F45C}" type="datetimeFigureOut">
              <a:rPr lang="en-US" smtClean="0"/>
              <a:t>12/18/2015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2744A-C54B-4E84-AC36-D0A55A5BC28D}" type="slidenum">
              <a:rPr lang="en-US" smtClean="0"/>
              <a:t>‹#›</a:t>
            </a:fld>
            <a:endParaRPr lang="en-US"/>
          </a:p>
        </p:txBody>
      </p:sp>
    </p:spTree>
    <p:extLst>
      <p:ext uri="{BB962C8B-B14F-4D97-AF65-F5344CB8AC3E}">
        <p14:creationId xmlns:p14="http://schemas.microsoft.com/office/powerpoint/2010/main" val="32123740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1</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25119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5992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26183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03127799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1330484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5697521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6763053"/>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23660947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7971A-8C81-4817-8C8D-0DCED580D813}"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278863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F62518-6E2F-432D-AF42-7B80CC314E39}"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48382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711666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21F6E6-0889-441F-95B0-BC12C76E2D87}"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86240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11143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21F6E6-0889-441F-95B0-BC12C76E2D87}"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398824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FDB46D-D7B7-48EE-B616-0508A7A7D477}"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423847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12/18/2015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6431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432C8-42A7-477A-99AF-E57BEE3A42B3}" type="datetime1">
              <a:rPr lang="en-US" smtClean="0"/>
              <a:t>12/18/2015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934683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12/18/2015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183027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038031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127769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703004149"/>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4534124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68748060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1143613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169878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66751869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7971A-8C81-4817-8C8D-0DCED580D813}"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650854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F62518-6E2F-432D-AF42-7B80CC314E39}"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229408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66567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21F6E6-0889-441F-95B0-BC12C76E2D87}"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430295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94844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FDB46D-D7B7-48EE-B616-0508A7A7D477}"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269192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12/18/2015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493657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432C8-42A7-477A-99AF-E57BEE3A42B3}" type="datetime1">
              <a:rPr lang="en-US" smtClean="0"/>
              <a:t>12/18/2015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625138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12/18/2015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0327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FDB46D-D7B7-48EE-B616-0508A7A7D477}"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848468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001850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803982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662336000"/>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88541383"/>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739135193"/>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9083405"/>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18780484"/>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7971A-8C81-4817-8C8D-0DCED580D813}"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317891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F62518-6E2F-432D-AF42-7B80CC314E39}"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573189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14472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12/18/2015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695341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21F6E6-0889-441F-95B0-BC12C76E2D87}"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873610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704378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FDB46D-D7B7-48EE-B616-0508A7A7D477}"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3169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12/18/2015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817322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432C8-42A7-477A-99AF-E57BEE3A42B3}" type="datetime1">
              <a:rPr lang="en-US" smtClean="0"/>
              <a:t>12/18/2015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12794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12/18/2015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264715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368366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637069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458874347"/>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3654746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432C8-42A7-477A-99AF-E57BEE3A42B3}" type="datetime1">
              <a:rPr lang="en-US" smtClean="0"/>
              <a:t>12/18/2015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641852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755111981"/>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4606032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106403215"/>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7971A-8C81-4817-8C8D-0DCED580D813}"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7036716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F62518-6E2F-432D-AF42-7B80CC314E39}"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483874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D4462A-C5F9-4033-B39F-2E83D52ABE4B}"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589027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21F6E6-0889-441F-95B0-BC12C76E2D87}"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609074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073498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FDB46D-D7B7-48EE-B616-0508A7A7D477}"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123747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747F2E-22D2-4B37-A9D2-CFF11AC09E74}" type="datetime1">
              <a:rPr lang="en-US" smtClean="0"/>
              <a:t>12/18/2015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92390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12/18/2015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09028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432C8-42A7-477A-99AF-E57BEE3A42B3}" type="datetime1">
              <a:rPr lang="en-US" smtClean="0"/>
              <a:t>12/18/2015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991380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12/18/2015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478999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828435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0286903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190212543"/>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6BA75C-6DF3-48B4-B643-BB4749C5096A}"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205E3D1-8C80-40C9-AABD-810F903285A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9180395"/>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809699392"/>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02688600"/>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76BA75C-6DF3-48B4-B643-BB4749C5096A}"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098055819"/>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17971A-8C81-4817-8C8D-0DCED580D813}"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87001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060947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F62518-6E2F-432D-AF42-7B80CC314E39}"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438669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02434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6BA75C-6DF3-48B4-B643-BB4749C5096A}" type="datetime1">
              <a:rPr lang="en-US" smtClean="0"/>
              <a:t>12/18/2015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3423937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6BA75C-6DF3-48B4-B643-BB4749C5096A}" type="datetime1">
              <a:rPr lang="en-US" smtClean="0"/>
              <a:t>12/18/2015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420269866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6BA75C-6DF3-48B4-B643-BB4749C5096A}" type="datetime1">
              <a:rPr lang="en-US" smtClean="0"/>
              <a:t>12/18/2015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14966626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6BA75C-6DF3-48B4-B643-BB4749C5096A}" type="datetime1">
              <a:rPr lang="en-US" smtClean="0"/>
              <a:t>12/18/2015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14838656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76BA75C-6DF3-48B4-B643-BB4749C5096A}" type="datetime1">
              <a:rPr lang="en-US" smtClean="0"/>
              <a:t>12/18/2015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61021819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66.xml"/><Relationship Id="rId4" Type="http://schemas.openxmlformats.org/officeDocument/2006/relationships/video" Target="../media/media2.mp4"/></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OyC02DWq3mI"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chaoswallpapers.com/wallpapers/blue_electronic_board-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6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44855"/>
            <a:ext cx="9144000" cy="2387600"/>
          </a:xfrm>
        </p:spPr>
        <p:txBody>
          <a:bodyPr/>
          <a:lstStyle/>
          <a:p>
            <a:r>
              <a:rPr lang="en-US" b="1" dirty="0" smtClean="0">
                <a:solidFill>
                  <a:srgbClr val="FFFF00"/>
                </a:solidFill>
              </a:rPr>
              <a:t>EECT 121 Lab Notebook</a:t>
            </a:r>
            <a:endParaRPr lang="en-US" b="1" dirty="0">
              <a:solidFill>
                <a:srgbClr val="FFFF00"/>
              </a:solidFill>
            </a:endParaRPr>
          </a:p>
        </p:txBody>
      </p:sp>
      <p:sp>
        <p:nvSpPr>
          <p:cNvPr id="3" name="Subtitle 2"/>
          <p:cNvSpPr>
            <a:spLocks noGrp="1"/>
          </p:cNvSpPr>
          <p:nvPr>
            <p:ph type="subTitle" idx="1"/>
          </p:nvPr>
        </p:nvSpPr>
        <p:spPr>
          <a:xfrm>
            <a:off x="1335302" y="3188954"/>
            <a:ext cx="9319708" cy="3001781"/>
          </a:xfrm>
        </p:spPr>
        <p:txBody>
          <a:bodyPr>
            <a:noAutofit/>
          </a:bodyPr>
          <a:lstStyle/>
          <a:p>
            <a:r>
              <a:rPr lang="en-US" sz="3200" b="1" dirty="0" smtClean="0">
                <a:solidFill>
                  <a:schemeClr val="bg1"/>
                </a:solidFill>
              </a:rPr>
              <a:t>ELECTRONIC PROJECTS</a:t>
            </a:r>
          </a:p>
          <a:p>
            <a:r>
              <a:rPr lang="en-US" sz="3200" b="1" dirty="0" smtClean="0">
                <a:solidFill>
                  <a:schemeClr val="bg1"/>
                </a:solidFill>
              </a:rPr>
              <a:t>Spring 2015</a:t>
            </a:r>
          </a:p>
          <a:p>
            <a:r>
              <a:rPr lang="en-US" sz="3200" b="1" dirty="0" smtClean="0">
                <a:solidFill>
                  <a:schemeClr val="bg1"/>
                </a:solidFill>
              </a:rPr>
              <a:t>Ken Fischer</a:t>
            </a:r>
          </a:p>
          <a:p>
            <a:r>
              <a:rPr lang="en-US" sz="3200" b="1" dirty="0" smtClean="0">
                <a:solidFill>
                  <a:schemeClr val="bg1"/>
                </a:solidFill>
              </a:rPr>
              <a:t>Eh </a:t>
            </a:r>
            <a:r>
              <a:rPr lang="en-US" sz="3200" b="1" dirty="0" err="1" smtClean="0">
                <a:solidFill>
                  <a:schemeClr val="bg1"/>
                </a:solidFill>
              </a:rPr>
              <a:t>Doh</a:t>
            </a:r>
            <a:r>
              <a:rPr lang="en-US" sz="3200" b="1" dirty="0" smtClean="0">
                <a:solidFill>
                  <a:schemeClr val="bg1"/>
                </a:solidFill>
              </a:rPr>
              <a:t> </a:t>
            </a:r>
            <a:r>
              <a:rPr lang="en-US" sz="3200" b="1" dirty="0" err="1" smtClean="0">
                <a:solidFill>
                  <a:schemeClr val="bg1"/>
                </a:solidFill>
              </a:rPr>
              <a:t>Lwe</a:t>
            </a:r>
            <a:endParaRPr lang="en-US" sz="3200" b="1" dirty="0" smtClean="0">
              <a:solidFill>
                <a:schemeClr val="bg1"/>
              </a:solidFill>
            </a:endParaRPr>
          </a:p>
          <a:p>
            <a:r>
              <a:rPr lang="en-US" sz="3200" b="1" dirty="0" smtClean="0">
                <a:solidFill>
                  <a:schemeClr val="bg1"/>
                </a:solidFill>
              </a:rPr>
              <a:t>5-5-15</a:t>
            </a:r>
            <a:endParaRPr lang="en-US" sz="3200" b="1" dirty="0">
              <a:solidFill>
                <a:schemeClr val="bg1"/>
              </a:solidFill>
            </a:endParaRPr>
          </a:p>
        </p:txBody>
      </p:sp>
    </p:spTree>
    <p:extLst>
      <p:ext uri="{BB962C8B-B14F-4D97-AF65-F5344CB8AC3E}">
        <p14:creationId xmlns:p14="http://schemas.microsoft.com/office/powerpoint/2010/main" val="375926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Bipolar Junction Transistors</a:t>
            </a:r>
            <a:endParaRPr lang="en-US" dirty="0"/>
          </a:p>
        </p:txBody>
      </p:sp>
      <p:sp>
        <p:nvSpPr>
          <p:cNvPr id="3" name="Content Placeholder 2"/>
          <p:cNvSpPr>
            <a:spLocks noGrp="1"/>
          </p:cNvSpPr>
          <p:nvPr>
            <p:ph idx="1"/>
          </p:nvPr>
        </p:nvSpPr>
        <p:spPr/>
        <p:txBody>
          <a:bodyPr/>
          <a:lstStyle/>
          <a:p>
            <a:r>
              <a:rPr lang="en-US" dirty="0" smtClean="0"/>
              <a:t>Objective</a:t>
            </a:r>
          </a:p>
          <a:p>
            <a:pPr lvl="1"/>
            <a:r>
              <a:rPr lang="en-US" dirty="0" smtClean="0"/>
              <a:t>To understand how a transistor operate</a:t>
            </a:r>
            <a:endParaRPr lang="en-US" dirty="0"/>
          </a:p>
          <a:p>
            <a:r>
              <a:rPr lang="en-US" dirty="0"/>
              <a:t>Equipment and Material</a:t>
            </a:r>
          </a:p>
          <a:p>
            <a:pPr marL="914400" lvl="2" indent="0">
              <a:buNone/>
            </a:pPr>
            <a:r>
              <a:rPr lang="en-US" dirty="0" smtClean="0"/>
              <a:t>DMM,2N3904 transistor, (2) 10k resistors, 1k resistor, 470ohm resistor, and Elvis</a:t>
            </a:r>
            <a:endParaRPr lang="en-US" dirty="0"/>
          </a:p>
          <a:p>
            <a:r>
              <a:rPr lang="en-US" dirty="0"/>
              <a:t>Research and </a:t>
            </a:r>
            <a:r>
              <a:rPr lang="en-US" dirty="0" smtClean="0"/>
              <a:t>Information</a:t>
            </a:r>
          </a:p>
          <a:p>
            <a:pPr lvl="1"/>
            <a:r>
              <a:rPr lang="en-US" dirty="0" err="1" smtClean="0"/>
              <a:t>Youtube</a:t>
            </a:r>
            <a:r>
              <a:rPr lang="en-US" dirty="0" smtClean="0"/>
              <a:t> video and book</a:t>
            </a:r>
            <a:endParaRPr lang="en-US" dirty="0"/>
          </a:p>
          <a:p>
            <a:endParaRPr lang="en-US" dirty="0" smtClean="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10</a:t>
            </a:fld>
            <a:endParaRPr lang="en-US"/>
          </a:p>
        </p:txBody>
      </p:sp>
    </p:spTree>
    <p:extLst>
      <p:ext uri="{BB962C8B-B14F-4D97-AF65-F5344CB8AC3E}">
        <p14:creationId xmlns:p14="http://schemas.microsoft.com/office/powerpoint/2010/main" val="4142390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Mathematically</a:t>
            </a:r>
            <a:endParaRPr lang="en-US" dirty="0"/>
          </a:p>
        </p:txBody>
      </p:sp>
      <p:pic>
        <p:nvPicPr>
          <p:cNvPr id="6" name="Content Placeholder 5"/>
          <p:cNvPicPr>
            <a:picLocks noGrp="1" noChangeAspect="1"/>
          </p:cNvPicPr>
          <p:nvPr>
            <p:ph idx="1"/>
          </p:nvPr>
        </p:nvPicPr>
        <p:blipFill>
          <a:blip r:embed="rId2"/>
          <a:stretch>
            <a:fillRect/>
          </a:stretch>
        </p:blipFill>
        <p:spPr>
          <a:xfrm>
            <a:off x="7504723" y="1347666"/>
            <a:ext cx="2977033" cy="4351338"/>
          </a:xfrm>
          <a:prstGeom prst="rect">
            <a:avLst/>
          </a:prstGeom>
        </p:spPr>
      </p:pic>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11</a:t>
            </a:fld>
            <a:endParaRPr lang="en-US"/>
          </a:p>
        </p:txBody>
      </p:sp>
      <p:sp>
        <p:nvSpPr>
          <p:cNvPr id="7" name="Rectangle 6"/>
          <p:cNvSpPr/>
          <p:nvPr/>
        </p:nvSpPr>
        <p:spPr>
          <a:xfrm>
            <a:off x="772297" y="1881252"/>
            <a:ext cx="6096000" cy="1200329"/>
          </a:xfrm>
          <a:prstGeom prst="rect">
            <a:avLst/>
          </a:prstGeom>
        </p:spPr>
        <p:txBody>
          <a:bodyPr>
            <a:spAutoFit/>
          </a:bodyPr>
          <a:lstStyle/>
          <a:p>
            <a:r>
              <a:rPr lang="en-US" dirty="0" smtClean="0"/>
              <a:t>PHTSICAL EXPERIMENT RESULTS</a:t>
            </a:r>
          </a:p>
          <a:p>
            <a:endParaRPr lang="en-US" dirty="0"/>
          </a:p>
          <a:p>
            <a:r>
              <a:rPr lang="en-US" dirty="0" smtClean="0"/>
              <a:t>5 </a:t>
            </a:r>
            <a:r>
              <a:rPr lang="en-US" dirty="0"/>
              <a:t>VOLT SOURCE DIVIDED BY 20 OHMS MATHMATICALLY</a:t>
            </a:r>
          </a:p>
          <a:p>
            <a:r>
              <a:rPr lang="en-US" dirty="0"/>
              <a:t>RESULTS </a:t>
            </a:r>
            <a:r>
              <a:rPr lang="en-US" dirty="0" smtClean="0"/>
              <a:t>.25mA</a:t>
            </a:r>
            <a:endParaRPr lang="en-US" dirty="0"/>
          </a:p>
        </p:txBody>
      </p:sp>
      <p:sp>
        <p:nvSpPr>
          <p:cNvPr id="8" name="TextBox 7"/>
          <p:cNvSpPr txBox="1"/>
          <p:nvPr/>
        </p:nvSpPr>
        <p:spPr>
          <a:xfrm>
            <a:off x="832338" y="3189303"/>
            <a:ext cx="6101862" cy="369332"/>
          </a:xfrm>
          <a:prstGeom prst="rect">
            <a:avLst/>
          </a:prstGeom>
          <a:noFill/>
        </p:spPr>
        <p:txBody>
          <a:bodyPr wrap="square" rtlCol="0">
            <a:spAutoFit/>
          </a:bodyPr>
          <a:lstStyle/>
          <a:p>
            <a:r>
              <a:rPr lang="en-US" dirty="0" smtClean="0"/>
              <a:t>Actually result was 250 </a:t>
            </a:r>
            <a:r>
              <a:rPr lang="en-US" dirty="0" err="1" smtClean="0"/>
              <a:t>uA</a:t>
            </a:r>
            <a:endParaRPr lang="en-US" dirty="0"/>
          </a:p>
        </p:txBody>
      </p:sp>
      <p:sp>
        <p:nvSpPr>
          <p:cNvPr id="9" name="TextBox 8"/>
          <p:cNvSpPr txBox="1"/>
          <p:nvPr/>
        </p:nvSpPr>
        <p:spPr>
          <a:xfrm>
            <a:off x="703384" y="4134338"/>
            <a:ext cx="4994031" cy="1477328"/>
          </a:xfrm>
          <a:prstGeom prst="rect">
            <a:avLst/>
          </a:prstGeom>
          <a:noFill/>
        </p:spPr>
        <p:txBody>
          <a:bodyPr wrap="square" rtlCol="0">
            <a:spAutoFit/>
          </a:bodyPr>
          <a:lstStyle/>
          <a:p>
            <a:r>
              <a:rPr lang="en-US" dirty="0" smtClean="0"/>
              <a:t>VR2= 10k*.25uA= 2.5V (actual 2.4177v)</a:t>
            </a:r>
          </a:p>
          <a:p>
            <a:r>
              <a:rPr lang="en-US" dirty="0" smtClean="0"/>
              <a:t>VRE= 2.5V-.7V= 1.8V </a:t>
            </a:r>
            <a:r>
              <a:rPr lang="en-US" dirty="0"/>
              <a:t>(actual </a:t>
            </a:r>
            <a:r>
              <a:rPr lang="en-US" dirty="0" smtClean="0"/>
              <a:t>1.78v)</a:t>
            </a:r>
          </a:p>
          <a:p>
            <a:r>
              <a:rPr lang="en-US" dirty="0" smtClean="0"/>
              <a:t>IRE=1.8V/1k=1.8mA</a:t>
            </a:r>
          </a:p>
          <a:p>
            <a:r>
              <a:rPr lang="en-US" dirty="0" smtClean="0"/>
              <a:t>VRC= 470K*1.58mA=.846V </a:t>
            </a:r>
            <a:r>
              <a:rPr lang="en-US" dirty="0"/>
              <a:t>(actual </a:t>
            </a:r>
            <a:r>
              <a:rPr lang="en-US" dirty="0" smtClean="0"/>
              <a:t>.8305V)</a:t>
            </a:r>
          </a:p>
          <a:p>
            <a:r>
              <a:rPr lang="en-US" dirty="0" smtClean="0"/>
              <a:t>VCE=VCC-VRC=2.354V </a:t>
            </a:r>
            <a:r>
              <a:rPr lang="en-US" dirty="0"/>
              <a:t>(actual </a:t>
            </a:r>
            <a:r>
              <a:rPr lang="en-US" dirty="0" smtClean="0"/>
              <a:t>2.3072v</a:t>
            </a:r>
            <a:r>
              <a:rPr lang="en-US" dirty="0"/>
              <a:t>)</a:t>
            </a:r>
            <a:endParaRPr lang="en-US" dirty="0" smtClean="0"/>
          </a:p>
        </p:txBody>
      </p:sp>
      <p:sp>
        <p:nvSpPr>
          <p:cNvPr id="10" name="TextBox 9"/>
          <p:cNvSpPr txBox="1"/>
          <p:nvPr/>
        </p:nvSpPr>
        <p:spPr>
          <a:xfrm>
            <a:off x="8064843" y="3415613"/>
            <a:ext cx="428368" cy="215444"/>
          </a:xfrm>
          <a:prstGeom prst="rect">
            <a:avLst/>
          </a:prstGeom>
          <a:noFill/>
        </p:spPr>
        <p:txBody>
          <a:bodyPr wrap="square" rtlCol="0">
            <a:spAutoFit/>
          </a:bodyPr>
          <a:lstStyle/>
          <a:p>
            <a:r>
              <a:rPr lang="en-US" sz="800" dirty="0" smtClean="0"/>
              <a:t>VR2</a:t>
            </a:r>
            <a:endParaRPr lang="en-US" sz="800" dirty="0"/>
          </a:p>
        </p:txBody>
      </p:sp>
      <p:sp>
        <p:nvSpPr>
          <p:cNvPr id="11" name="TextBox 10"/>
          <p:cNvSpPr txBox="1"/>
          <p:nvPr/>
        </p:nvSpPr>
        <p:spPr>
          <a:xfrm>
            <a:off x="10361723" y="4134338"/>
            <a:ext cx="370703" cy="215444"/>
          </a:xfrm>
          <a:prstGeom prst="rect">
            <a:avLst/>
          </a:prstGeom>
          <a:noFill/>
        </p:spPr>
        <p:txBody>
          <a:bodyPr wrap="square" rtlCol="0">
            <a:spAutoFit/>
          </a:bodyPr>
          <a:lstStyle/>
          <a:p>
            <a:r>
              <a:rPr lang="en-US" sz="800" dirty="0" smtClean="0"/>
              <a:t>VRE</a:t>
            </a:r>
            <a:endParaRPr lang="en-US" sz="800" dirty="0"/>
          </a:p>
        </p:txBody>
      </p:sp>
      <p:sp>
        <p:nvSpPr>
          <p:cNvPr id="12" name="TextBox 11"/>
          <p:cNvSpPr txBox="1"/>
          <p:nvPr/>
        </p:nvSpPr>
        <p:spPr>
          <a:xfrm>
            <a:off x="9842739" y="5155909"/>
            <a:ext cx="518984" cy="215444"/>
          </a:xfrm>
          <a:prstGeom prst="rect">
            <a:avLst/>
          </a:prstGeom>
          <a:noFill/>
        </p:spPr>
        <p:txBody>
          <a:bodyPr wrap="square" rtlCol="0">
            <a:spAutoFit/>
          </a:bodyPr>
          <a:lstStyle/>
          <a:p>
            <a:r>
              <a:rPr lang="en-US" sz="800" dirty="0" smtClean="0"/>
              <a:t>IRE</a:t>
            </a:r>
            <a:endParaRPr lang="en-US" sz="800" dirty="0"/>
          </a:p>
        </p:txBody>
      </p:sp>
      <p:sp>
        <p:nvSpPr>
          <p:cNvPr id="13" name="TextBox 12"/>
          <p:cNvSpPr txBox="1"/>
          <p:nvPr/>
        </p:nvSpPr>
        <p:spPr>
          <a:xfrm>
            <a:off x="9842739" y="2973859"/>
            <a:ext cx="352982" cy="215444"/>
          </a:xfrm>
          <a:prstGeom prst="rect">
            <a:avLst/>
          </a:prstGeom>
          <a:noFill/>
        </p:spPr>
        <p:txBody>
          <a:bodyPr wrap="none" rtlCol="0">
            <a:spAutoFit/>
          </a:bodyPr>
          <a:lstStyle/>
          <a:p>
            <a:r>
              <a:rPr lang="en-US" sz="800" dirty="0" smtClean="0"/>
              <a:t>VRC</a:t>
            </a:r>
            <a:endParaRPr lang="en-US" sz="800" dirty="0"/>
          </a:p>
        </p:txBody>
      </p:sp>
    </p:spTree>
    <p:extLst>
      <p:ext uri="{BB962C8B-B14F-4D97-AF65-F5344CB8AC3E}">
        <p14:creationId xmlns:p14="http://schemas.microsoft.com/office/powerpoint/2010/main" val="3074046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examples</a:t>
            </a:r>
            <a:br>
              <a:rPr lang="en-US" dirty="0" smtClean="0"/>
            </a:br>
            <a:r>
              <a:rPr lang="en-US" sz="2400" dirty="0" smtClean="0"/>
              <a:t>BJT – NPN Transistor in multisim (Open/Close)</a:t>
            </a:r>
            <a:endParaRPr lang="en-US" sz="2400"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12</a:t>
            </a:fld>
            <a:endParaRPr lang="en-US"/>
          </a:p>
        </p:txBody>
      </p:sp>
      <p:pic>
        <p:nvPicPr>
          <p:cNvPr id="7" name="Picture 6"/>
          <p:cNvPicPr>
            <a:picLocks noChangeAspect="1"/>
          </p:cNvPicPr>
          <p:nvPr/>
        </p:nvPicPr>
        <p:blipFill>
          <a:blip r:embed="rId2"/>
          <a:stretch>
            <a:fillRect/>
          </a:stretch>
        </p:blipFill>
        <p:spPr>
          <a:xfrm>
            <a:off x="332971" y="1556909"/>
            <a:ext cx="4810932" cy="5283201"/>
          </a:xfrm>
          <a:prstGeom prst="rect">
            <a:avLst/>
          </a:prstGeom>
        </p:spPr>
      </p:pic>
      <p:pic>
        <p:nvPicPr>
          <p:cNvPr id="10" name="Picture 9"/>
          <p:cNvPicPr>
            <a:picLocks noChangeAspect="1"/>
          </p:cNvPicPr>
          <p:nvPr/>
        </p:nvPicPr>
        <p:blipFill>
          <a:blip r:embed="rId3"/>
          <a:stretch>
            <a:fillRect/>
          </a:stretch>
        </p:blipFill>
        <p:spPr>
          <a:xfrm>
            <a:off x="6938682" y="1438274"/>
            <a:ext cx="4810932" cy="5283201"/>
          </a:xfrm>
          <a:prstGeom prst="rect">
            <a:avLst/>
          </a:prstGeom>
        </p:spPr>
      </p:pic>
    </p:spTree>
    <p:extLst>
      <p:ext uri="{BB962C8B-B14F-4D97-AF65-F5344CB8AC3E}">
        <p14:creationId xmlns:p14="http://schemas.microsoft.com/office/powerpoint/2010/main" val="50466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The outputs of voltage and amperage applied and measure to the transistor operated almost identical to what we had predicted.</a:t>
            </a:r>
          </a:p>
          <a:p>
            <a:r>
              <a:rPr lang="en-US" dirty="0" smtClean="0"/>
              <a:t>The two 10k ohm resistor acted as a voltage divider input into the base of a transistor. The results of this 2.5v impression on the transistor was measured at different point.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a:p>
        </p:txBody>
      </p:sp>
    </p:spTree>
    <p:extLst>
      <p:ext uri="{BB962C8B-B14F-4D97-AF65-F5344CB8AC3E}">
        <p14:creationId xmlns:p14="http://schemas.microsoft.com/office/powerpoint/2010/main" val="266435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BJT Amplifier Circuits</a:t>
            </a:r>
            <a:br>
              <a:rPr lang="en-US" altLang="en-US" dirty="0"/>
            </a:br>
            <a:endParaRPr lang="en-US" dirty="0"/>
          </a:p>
        </p:txBody>
      </p:sp>
      <p:sp>
        <p:nvSpPr>
          <p:cNvPr id="3" name="Content Placeholder 2"/>
          <p:cNvSpPr>
            <a:spLocks noGrp="1"/>
          </p:cNvSpPr>
          <p:nvPr>
            <p:ph idx="1"/>
          </p:nvPr>
        </p:nvSpPr>
        <p:spPr/>
        <p:txBody>
          <a:bodyPr/>
          <a:lstStyle/>
          <a:p>
            <a:r>
              <a:rPr lang="en-US" dirty="0" smtClean="0"/>
              <a:t>Objective</a:t>
            </a:r>
          </a:p>
          <a:p>
            <a:pPr lvl="1"/>
            <a:r>
              <a:rPr lang="en-US" dirty="0" smtClean="0"/>
              <a:t>To look at different amplifier configurations and recognize the gain outputs created from the different inputs.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a:p>
        </p:txBody>
      </p:sp>
    </p:spTree>
    <p:extLst>
      <p:ext uri="{BB962C8B-B14F-4D97-AF65-F5344CB8AC3E}">
        <p14:creationId xmlns:p14="http://schemas.microsoft.com/office/powerpoint/2010/main" val="2216226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28353" cy="1325563"/>
          </a:xfrm>
        </p:spPr>
        <p:txBody>
          <a:bodyPr>
            <a:normAutofit fontScale="90000"/>
          </a:bodyPr>
          <a:lstStyle/>
          <a:p>
            <a:r>
              <a:rPr lang="en-US" dirty="0" smtClean="0"/>
              <a:t>Schematic for current gain type Amp</a:t>
            </a:r>
            <a:endParaRPr lang="en-US" dirty="0"/>
          </a:p>
        </p:txBody>
      </p:sp>
      <p:pic>
        <p:nvPicPr>
          <p:cNvPr id="9" name="Content Placeholder 8"/>
          <p:cNvPicPr>
            <a:picLocks noGrp="1" noChangeAspect="1"/>
          </p:cNvPicPr>
          <p:nvPr>
            <p:ph idx="1"/>
          </p:nvPr>
        </p:nvPicPr>
        <p:blipFill>
          <a:blip r:embed="rId2"/>
          <a:stretch>
            <a:fillRect/>
          </a:stretch>
        </p:blipFill>
        <p:spPr>
          <a:xfrm>
            <a:off x="1" y="0"/>
            <a:ext cx="12464374" cy="6858000"/>
          </a:xfrm>
          <a:prstGeom prst="rect">
            <a:avLst/>
          </a:prstGeom>
        </p:spPr>
      </p:pic>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a:p>
        </p:txBody>
      </p:sp>
    </p:spTree>
    <p:extLst>
      <p:ext uri="{BB962C8B-B14F-4D97-AF65-F5344CB8AC3E}">
        <p14:creationId xmlns:p14="http://schemas.microsoft.com/office/powerpoint/2010/main" val="146281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Different type of setup produce different output result</a:t>
            </a:r>
          </a:p>
          <a:p>
            <a:r>
              <a:rPr lang="en-US" dirty="0" smtClean="0"/>
              <a:t>The capacitors are recognized as being very important in the amplifier circuit.</a:t>
            </a:r>
          </a:p>
          <a:p>
            <a:r>
              <a:rPr lang="en-US" dirty="0" smtClean="0"/>
              <a:t>There was phase reversal from the input to the output.</a:t>
            </a:r>
            <a:endParaRPr lang="en-US"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16</a:t>
            </a:fld>
            <a:endParaRPr lang="en-US"/>
          </a:p>
        </p:txBody>
      </p:sp>
    </p:spTree>
    <p:extLst>
      <p:ext uri="{BB962C8B-B14F-4D97-AF65-F5344CB8AC3E}">
        <p14:creationId xmlns:p14="http://schemas.microsoft.com/office/powerpoint/2010/main" val="216450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smtClean="0"/>
              <a:t/>
            </a:r>
            <a:br>
              <a:rPr lang="en-US" altLang="en-US" dirty="0" smtClean="0"/>
            </a:br>
            <a:r>
              <a:rPr lang="en-US" altLang="en-US" dirty="0" smtClean="0"/>
              <a:t>Field-Effect </a:t>
            </a:r>
            <a:r>
              <a:rPr lang="en-US" altLang="en-US" dirty="0"/>
              <a:t>Transistors </a:t>
            </a:r>
            <a:br>
              <a:rPr lang="en-US" altLang="en-US" dirty="0"/>
            </a:br>
            <a:r>
              <a:rPr lang="en-US" altLang="en-US" dirty="0"/>
              <a:t>and Circuits</a:t>
            </a:r>
            <a:br>
              <a:rPr lang="en-US" altLang="en-US" dirty="0"/>
            </a:br>
            <a:endParaRPr lang="en-US" dirty="0"/>
          </a:p>
        </p:txBody>
      </p:sp>
      <p:sp>
        <p:nvSpPr>
          <p:cNvPr id="3" name="Content Placeholder 2"/>
          <p:cNvSpPr>
            <a:spLocks noGrp="1"/>
          </p:cNvSpPr>
          <p:nvPr>
            <p:ph idx="1"/>
          </p:nvPr>
        </p:nvSpPr>
        <p:spPr/>
        <p:txBody>
          <a:bodyPr/>
          <a:lstStyle/>
          <a:p>
            <a:r>
              <a:rPr lang="en-US" dirty="0" smtClean="0"/>
              <a:t>Objective</a:t>
            </a:r>
          </a:p>
          <a:p>
            <a:pPr lvl="1"/>
            <a:r>
              <a:rPr lang="en-US" dirty="0" smtClean="0"/>
              <a:t>Comparing the field effect transistor to the BJT</a:t>
            </a:r>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17</a:t>
            </a:fld>
            <a:endParaRPr lang="en-US"/>
          </a:p>
        </p:txBody>
      </p:sp>
      <p:pic>
        <p:nvPicPr>
          <p:cNvPr id="1030" name="Picture 6" descr="http://www.ibiblio.org/kuphaldt/electricCircuits/Semi/0307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29" y="3920888"/>
            <a:ext cx="495300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issuegroup.chem.vt.edu/chem-ed/electronics/devices/graphics/fet-sy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3250490"/>
            <a:ext cx="4743450" cy="2219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58768" y="3372169"/>
            <a:ext cx="2159540" cy="369332"/>
          </a:xfrm>
          <a:prstGeom prst="rect">
            <a:avLst/>
          </a:prstGeom>
          <a:noFill/>
        </p:spPr>
        <p:txBody>
          <a:bodyPr wrap="square" rtlCol="0">
            <a:spAutoFit/>
          </a:bodyPr>
          <a:lstStyle/>
          <a:p>
            <a:r>
              <a:rPr lang="en-US" dirty="0" smtClean="0"/>
              <a:t>BJT</a:t>
            </a:r>
            <a:endParaRPr lang="en-US" dirty="0"/>
          </a:p>
        </p:txBody>
      </p:sp>
      <p:sp>
        <p:nvSpPr>
          <p:cNvPr id="8" name="TextBox 7"/>
          <p:cNvSpPr txBox="1"/>
          <p:nvPr/>
        </p:nvSpPr>
        <p:spPr>
          <a:xfrm>
            <a:off x="8153400" y="2361102"/>
            <a:ext cx="1828800" cy="646331"/>
          </a:xfrm>
          <a:prstGeom prst="rect">
            <a:avLst/>
          </a:prstGeom>
          <a:noFill/>
        </p:spPr>
        <p:txBody>
          <a:bodyPr wrap="square" rtlCol="0">
            <a:spAutoFit/>
          </a:bodyPr>
          <a:lstStyle/>
          <a:p>
            <a:r>
              <a:rPr lang="en-US" dirty="0" smtClean="0"/>
              <a:t>Field Effect Transistors</a:t>
            </a:r>
            <a:endParaRPr lang="en-US" dirty="0"/>
          </a:p>
        </p:txBody>
      </p:sp>
    </p:spTree>
    <p:extLst>
      <p:ext uri="{BB962C8B-B14F-4D97-AF65-F5344CB8AC3E}">
        <p14:creationId xmlns:p14="http://schemas.microsoft.com/office/powerpoint/2010/main" val="1092340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Though the JFET is similar to the BJT, they operate almost opposite.</a:t>
            </a:r>
          </a:p>
          <a:p>
            <a:r>
              <a:rPr lang="en-US" dirty="0" smtClean="0"/>
              <a:t>In BJT, increase in base input result in lower resistance where in JFET, increase input to the gate will eventually pinch-off the JFET.</a:t>
            </a:r>
            <a:endParaRPr lang="en-US"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18</a:t>
            </a:fld>
            <a:endParaRPr lang="en-US"/>
          </a:p>
        </p:txBody>
      </p:sp>
    </p:spTree>
    <p:extLst>
      <p:ext uri="{BB962C8B-B14F-4D97-AF65-F5344CB8AC3E}">
        <p14:creationId xmlns:p14="http://schemas.microsoft.com/office/powerpoint/2010/main" val="1343315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ache.desktopnexus.com/thumbseg/389/389329-big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023" y="0"/>
            <a:ext cx="979714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ctrTitle"/>
          </p:nvPr>
        </p:nvSpPr>
        <p:spPr>
          <a:xfrm>
            <a:off x="2914023" y="430729"/>
            <a:ext cx="8915399" cy="2262781"/>
          </a:xfrm>
        </p:spPr>
        <p:txBody>
          <a:bodyPr/>
          <a:lstStyle/>
          <a:p>
            <a:r>
              <a:rPr lang="en-US" dirty="0" smtClean="0">
                <a:solidFill>
                  <a:srgbClr val="FFC000"/>
                </a:solidFill>
              </a:rPr>
              <a:t>Operation Amplifier</a:t>
            </a:r>
            <a:endParaRPr lang="en-US" dirty="0">
              <a:solidFill>
                <a:srgbClr val="FFC000"/>
              </a:solidFill>
            </a:endParaRPr>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19</a:t>
            </a:fld>
            <a:endParaRPr lang="en-US"/>
          </a:p>
        </p:txBody>
      </p:sp>
    </p:spTree>
    <p:extLst>
      <p:ext uri="{BB962C8B-B14F-4D97-AF65-F5344CB8AC3E}">
        <p14:creationId xmlns:p14="http://schemas.microsoft.com/office/powerpoint/2010/main" val="4260183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76" t="-970" r="476" b="10602"/>
          <a:stretch/>
        </p:blipFill>
        <p:spPr>
          <a:xfrm>
            <a:off x="0" y="0"/>
            <a:ext cx="12192000" cy="6858000"/>
          </a:xfrm>
          <a:prstGeom prst="rect">
            <a:avLst/>
          </a:prstGeom>
        </p:spPr>
      </p:pic>
      <p:sp>
        <p:nvSpPr>
          <p:cNvPr id="2" name="Title 1"/>
          <p:cNvSpPr>
            <a:spLocks noGrp="1"/>
          </p:cNvSpPr>
          <p:nvPr>
            <p:ph type="title"/>
          </p:nvPr>
        </p:nvSpPr>
        <p:spPr>
          <a:xfrm>
            <a:off x="-142103" y="486032"/>
            <a:ext cx="10515600" cy="788667"/>
          </a:xfrm>
        </p:spPr>
        <p:txBody>
          <a:bodyPr/>
          <a:lstStyle/>
          <a:p>
            <a:pPr algn="ctr"/>
            <a:r>
              <a:rPr lang="en-US" dirty="0" smtClean="0"/>
              <a:t>Table of Contents</a:t>
            </a:r>
            <a:endParaRPr lang="en-US" dirty="0"/>
          </a:p>
        </p:txBody>
      </p:sp>
      <p:sp>
        <p:nvSpPr>
          <p:cNvPr id="3" name="Content Placeholder 2"/>
          <p:cNvSpPr>
            <a:spLocks noGrp="1"/>
          </p:cNvSpPr>
          <p:nvPr>
            <p:ph idx="1"/>
          </p:nvPr>
        </p:nvSpPr>
        <p:spPr>
          <a:xfrm>
            <a:off x="2720763" y="2003147"/>
            <a:ext cx="8073189" cy="3804529"/>
          </a:xfrm>
        </p:spPr>
        <p:txBody>
          <a:bodyPr>
            <a:noAutofit/>
          </a:bodyPr>
          <a:lstStyle/>
          <a:p>
            <a:pPr marL="0" indent="0">
              <a:buNone/>
            </a:pPr>
            <a:r>
              <a:rPr lang="en-US" sz="1600" dirty="0" smtClean="0"/>
              <a:t>Diode								3</a:t>
            </a:r>
          </a:p>
          <a:p>
            <a:pPr marL="0" indent="0">
              <a:buNone/>
            </a:pPr>
            <a:r>
              <a:rPr lang="en-US" sz="1600" dirty="0" smtClean="0"/>
              <a:t>Diode Rectifier						7</a:t>
            </a:r>
          </a:p>
          <a:p>
            <a:pPr marL="0" indent="0">
              <a:buNone/>
            </a:pPr>
            <a:r>
              <a:rPr lang="en-US" sz="1600" dirty="0" smtClean="0"/>
              <a:t>Bipolar Junction Transistors				10</a:t>
            </a:r>
          </a:p>
          <a:p>
            <a:pPr marL="0" indent="0">
              <a:buNone/>
            </a:pPr>
            <a:r>
              <a:rPr lang="en-US" sz="1600" dirty="0" smtClean="0"/>
              <a:t>BJT Amplifier Circuits					14</a:t>
            </a:r>
          </a:p>
          <a:p>
            <a:pPr marL="0" indent="0">
              <a:buNone/>
            </a:pPr>
            <a:r>
              <a:rPr lang="en-US" altLang="en-US" sz="1600" dirty="0"/>
              <a:t>Field-Effect Transistors </a:t>
            </a:r>
            <a:br>
              <a:rPr lang="en-US" altLang="en-US" sz="1600" dirty="0"/>
            </a:br>
            <a:r>
              <a:rPr lang="en-US" altLang="en-US" sz="1600" dirty="0"/>
              <a:t>and Circuits </a:t>
            </a:r>
            <a:r>
              <a:rPr lang="en-US" sz="1600" dirty="0" smtClean="0"/>
              <a:t>							17</a:t>
            </a:r>
          </a:p>
          <a:p>
            <a:pPr marL="0" indent="0">
              <a:buNone/>
            </a:pPr>
            <a:r>
              <a:rPr lang="en-US" sz="1600" dirty="0"/>
              <a:t>Operation Amplifier</a:t>
            </a:r>
            <a:r>
              <a:rPr lang="en-US" sz="1600" dirty="0" smtClean="0"/>
              <a:t>					19</a:t>
            </a:r>
          </a:p>
          <a:p>
            <a:pPr marL="0" indent="0">
              <a:buNone/>
            </a:pPr>
            <a:r>
              <a:rPr lang="en-US" sz="1600" dirty="0" smtClean="0"/>
              <a:t>Oscillator								23</a:t>
            </a:r>
          </a:p>
          <a:p>
            <a:pPr marL="0" indent="0">
              <a:buNone/>
            </a:pPr>
            <a:r>
              <a:rPr lang="en-US" altLang="en-US" sz="1600" dirty="0"/>
              <a:t>Silicon-Controlled Rectifier (SCR)</a:t>
            </a:r>
            <a:r>
              <a:rPr lang="en-US" sz="1600" dirty="0" smtClean="0"/>
              <a:t>			26</a:t>
            </a:r>
          </a:p>
          <a:p>
            <a:endParaRPr lang="en-US" sz="1600" dirty="0" smtClean="0"/>
          </a:p>
          <a:p>
            <a:endParaRPr lang="en-US" sz="1600" dirty="0" smtClean="0"/>
          </a:p>
        </p:txBody>
      </p:sp>
      <p:sp>
        <p:nvSpPr>
          <p:cNvPr id="4" name="Footer Placeholder 3"/>
          <p:cNvSpPr>
            <a:spLocks noGrp="1"/>
          </p:cNvSpPr>
          <p:nvPr>
            <p:ph type="ftr" sz="quarter" idx="11"/>
          </p:nvPr>
        </p:nvSpPr>
        <p:spPr>
          <a:xfrm>
            <a:off x="838200" y="6356349"/>
            <a:ext cx="1820779"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a:t>
            </a:fld>
            <a:endParaRPr lang="en-US" dirty="0"/>
          </a:p>
        </p:txBody>
      </p:sp>
    </p:spTree>
    <p:extLst>
      <p:ext uri="{BB962C8B-B14F-4D97-AF65-F5344CB8AC3E}">
        <p14:creationId xmlns:p14="http://schemas.microsoft.com/office/powerpoint/2010/main" val="186838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55"/>
            <a:ext cx="10515600" cy="1325563"/>
          </a:xfrm>
        </p:spPr>
        <p:txBody>
          <a:bodyPr/>
          <a:lstStyle/>
          <a:p>
            <a:r>
              <a:rPr lang="en-US" dirty="0" smtClean="0"/>
              <a:t>inverting</a:t>
            </a:r>
            <a:endParaRPr lang="en-US" dirty="0"/>
          </a:p>
        </p:txBody>
      </p:sp>
      <p:pic>
        <p:nvPicPr>
          <p:cNvPr id="6" name="Content Placeholder 5"/>
          <p:cNvPicPr>
            <a:picLocks noGrp="1" noChangeAspect="1"/>
          </p:cNvPicPr>
          <p:nvPr>
            <p:ph idx="1"/>
          </p:nvPr>
        </p:nvPicPr>
        <p:blipFill>
          <a:blip r:embed="rId2"/>
          <a:stretch>
            <a:fillRect/>
          </a:stretch>
        </p:blipFill>
        <p:spPr>
          <a:xfrm>
            <a:off x="1033709" y="2460000"/>
            <a:ext cx="8276326" cy="2946400"/>
          </a:xfrm>
          <a:prstGeom prst="rect">
            <a:avLst/>
          </a:prstGeom>
        </p:spPr>
      </p:pic>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20</a:t>
            </a:fld>
            <a:endParaRPr lang="en-US"/>
          </a:p>
        </p:txBody>
      </p:sp>
      <p:cxnSp>
        <p:nvCxnSpPr>
          <p:cNvPr id="7" name="Straight Arrow Connector 6"/>
          <p:cNvCxnSpPr/>
          <p:nvPr/>
        </p:nvCxnSpPr>
        <p:spPr>
          <a:xfrm flipH="1" flipV="1">
            <a:off x="5321643" y="4143633"/>
            <a:ext cx="1243914" cy="939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65557" y="5016843"/>
            <a:ext cx="543697" cy="369332"/>
          </a:xfrm>
          <a:prstGeom prst="rect">
            <a:avLst/>
          </a:prstGeom>
          <a:noFill/>
        </p:spPr>
        <p:txBody>
          <a:bodyPr wrap="square" rtlCol="0">
            <a:spAutoFit/>
          </a:bodyPr>
          <a:lstStyle/>
          <a:p>
            <a:r>
              <a:rPr lang="en-US" dirty="0" err="1" smtClean="0"/>
              <a:t>Rf</a:t>
            </a:r>
            <a:endParaRPr lang="en-US" dirty="0"/>
          </a:p>
        </p:txBody>
      </p:sp>
      <p:cxnSp>
        <p:nvCxnSpPr>
          <p:cNvPr id="10" name="Straight Arrow Connector 9"/>
          <p:cNvCxnSpPr/>
          <p:nvPr/>
        </p:nvCxnSpPr>
        <p:spPr>
          <a:xfrm flipV="1">
            <a:off x="2405449" y="3627095"/>
            <a:ext cx="671384" cy="93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90148" y="4528303"/>
            <a:ext cx="634314" cy="369332"/>
          </a:xfrm>
          <a:prstGeom prst="rect">
            <a:avLst/>
          </a:prstGeom>
          <a:noFill/>
        </p:spPr>
        <p:txBody>
          <a:bodyPr wrap="square" rtlCol="0">
            <a:spAutoFit/>
          </a:bodyPr>
          <a:lstStyle/>
          <a:p>
            <a:r>
              <a:rPr lang="en-US" dirty="0" err="1" smtClean="0"/>
              <a:t>Ri</a:t>
            </a:r>
            <a:endParaRPr lang="en-US" dirty="0"/>
          </a:p>
        </p:txBody>
      </p:sp>
      <p:sp>
        <p:nvSpPr>
          <p:cNvPr id="14" name="TextBox 13"/>
          <p:cNvSpPr txBox="1"/>
          <p:nvPr/>
        </p:nvSpPr>
        <p:spPr>
          <a:xfrm>
            <a:off x="387178" y="5280454"/>
            <a:ext cx="2965622" cy="1200329"/>
          </a:xfrm>
          <a:prstGeom prst="rect">
            <a:avLst/>
          </a:prstGeom>
          <a:noFill/>
        </p:spPr>
        <p:txBody>
          <a:bodyPr wrap="square" rtlCol="0">
            <a:spAutoFit/>
          </a:bodyPr>
          <a:lstStyle/>
          <a:p>
            <a:r>
              <a:rPr lang="en-US" dirty="0" smtClean="0"/>
              <a:t>Input signal applied to inverting input through </a:t>
            </a:r>
            <a:r>
              <a:rPr lang="en-US" dirty="0" err="1" smtClean="0"/>
              <a:t>Ri</a:t>
            </a:r>
            <a:r>
              <a:rPr lang="en-US" dirty="0"/>
              <a:t> </a:t>
            </a:r>
            <a:r>
              <a:rPr lang="en-US" dirty="0" smtClean="0"/>
              <a:t>and the inverted output feeds by through Rf.</a:t>
            </a:r>
            <a:endParaRPr lang="en-US" dirty="0"/>
          </a:p>
        </p:txBody>
      </p:sp>
      <p:cxnSp>
        <p:nvCxnSpPr>
          <p:cNvPr id="16" name="Straight Arrow Connector 15"/>
          <p:cNvCxnSpPr/>
          <p:nvPr/>
        </p:nvCxnSpPr>
        <p:spPr>
          <a:xfrm flipH="1">
            <a:off x="6837405" y="2683675"/>
            <a:ext cx="642551" cy="527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36476" y="1909056"/>
            <a:ext cx="2487827" cy="1200329"/>
          </a:xfrm>
          <a:prstGeom prst="rect">
            <a:avLst/>
          </a:prstGeom>
          <a:noFill/>
        </p:spPr>
        <p:txBody>
          <a:bodyPr wrap="square" rtlCol="0">
            <a:spAutoFit/>
          </a:bodyPr>
          <a:lstStyle/>
          <a:p>
            <a:r>
              <a:rPr lang="en-US" dirty="0" smtClean="0"/>
              <a:t>The negative sign indicated the output is  inverted from the input signal.</a:t>
            </a:r>
            <a:endParaRPr lang="en-US" dirty="0"/>
          </a:p>
        </p:txBody>
      </p:sp>
      <p:cxnSp>
        <p:nvCxnSpPr>
          <p:cNvPr id="20" name="Straight Arrow Connector 19"/>
          <p:cNvCxnSpPr/>
          <p:nvPr/>
        </p:nvCxnSpPr>
        <p:spPr>
          <a:xfrm>
            <a:off x="3836703" y="2217949"/>
            <a:ext cx="197709" cy="484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24462" y="984199"/>
            <a:ext cx="1812324" cy="1200329"/>
          </a:xfrm>
          <a:prstGeom prst="rect">
            <a:avLst/>
          </a:prstGeom>
          <a:noFill/>
        </p:spPr>
        <p:txBody>
          <a:bodyPr wrap="square" rtlCol="0">
            <a:spAutoFit/>
          </a:bodyPr>
          <a:lstStyle/>
          <a:p>
            <a:r>
              <a:rPr lang="en-US" dirty="0" smtClean="0"/>
              <a:t>Positive grounded equal the value of the input signal.</a:t>
            </a:r>
            <a:endParaRPr lang="en-US" dirty="0"/>
          </a:p>
        </p:txBody>
      </p:sp>
      <p:sp>
        <p:nvSpPr>
          <p:cNvPr id="3" name="TextBox 2"/>
          <p:cNvSpPr txBox="1"/>
          <p:nvPr/>
        </p:nvSpPr>
        <p:spPr>
          <a:xfrm>
            <a:off x="9542834" y="418289"/>
            <a:ext cx="2149813" cy="923330"/>
          </a:xfrm>
          <a:prstGeom prst="rect">
            <a:avLst/>
          </a:prstGeom>
          <a:noFill/>
        </p:spPr>
        <p:txBody>
          <a:bodyPr wrap="square" rtlCol="0">
            <a:spAutoFit/>
          </a:bodyPr>
          <a:lstStyle/>
          <a:p>
            <a:r>
              <a:rPr lang="en-US" dirty="0" smtClean="0"/>
              <a:t>Equation:</a:t>
            </a:r>
          </a:p>
          <a:p>
            <a:endParaRPr lang="en-US" dirty="0"/>
          </a:p>
          <a:p>
            <a:r>
              <a:rPr lang="en-US" dirty="0" smtClean="0"/>
              <a:t>Av = - (</a:t>
            </a:r>
            <a:r>
              <a:rPr lang="en-US" dirty="0" err="1" smtClean="0"/>
              <a:t>Rf</a:t>
            </a:r>
            <a:r>
              <a:rPr lang="en-US" dirty="0" smtClean="0"/>
              <a:t>/</a:t>
            </a:r>
            <a:r>
              <a:rPr lang="en-US" dirty="0" err="1" smtClean="0"/>
              <a:t>Ri</a:t>
            </a:r>
            <a:r>
              <a:rPr lang="en-US" dirty="0" smtClean="0"/>
              <a:t>)</a:t>
            </a:r>
            <a:endParaRPr lang="en-US" dirty="0"/>
          </a:p>
        </p:txBody>
      </p:sp>
    </p:spTree>
    <p:extLst>
      <p:ext uri="{BB962C8B-B14F-4D97-AF65-F5344CB8AC3E}">
        <p14:creationId xmlns:p14="http://schemas.microsoft.com/office/powerpoint/2010/main" val="645861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Non-inverting</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7336" y="2601799"/>
            <a:ext cx="6080799" cy="2471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21</a:t>
            </a:fld>
            <a:endParaRPr lang="en-US"/>
          </a:p>
        </p:txBody>
      </p:sp>
      <p:sp>
        <p:nvSpPr>
          <p:cNvPr id="7" name="TextBox 6"/>
          <p:cNvSpPr txBox="1"/>
          <p:nvPr/>
        </p:nvSpPr>
        <p:spPr>
          <a:xfrm>
            <a:off x="1178351" y="1715678"/>
            <a:ext cx="4317476" cy="923330"/>
          </a:xfrm>
          <a:prstGeom prst="rect">
            <a:avLst/>
          </a:prstGeom>
          <a:noFill/>
        </p:spPr>
        <p:txBody>
          <a:bodyPr wrap="square" rtlCol="0">
            <a:spAutoFit/>
          </a:bodyPr>
          <a:lstStyle/>
          <a:p>
            <a:r>
              <a:rPr lang="en-US" dirty="0" smtClean="0"/>
              <a:t>The junction of the feedback resistor (</a:t>
            </a:r>
            <a:r>
              <a:rPr lang="en-US" dirty="0" err="1" smtClean="0"/>
              <a:t>Rf</a:t>
            </a:r>
            <a:r>
              <a:rPr lang="en-US" dirty="0" smtClean="0"/>
              <a:t>) and the input resistor (</a:t>
            </a:r>
            <a:r>
              <a:rPr lang="en-US" dirty="0" err="1" smtClean="0"/>
              <a:t>Ri</a:t>
            </a:r>
            <a:r>
              <a:rPr lang="en-US" dirty="0" smtClean="0"/>
              <a:t>) are still on the negative terminal.</a:t>
            </a:r>
            <a:endParaRPr lang="en-US" dirty="0"/>
          </a:p>
        </p:txBody>
      </p:sp>
      <p:sp>
        <p:nvSpPr>
          <p:cNvPr id="8" name="TextBox 7"/>
          <p:cNvSpPr txBox="1"/>
          <p:nvPr/>
        </p:nvSpPr>
        <p:spPr>
          <a:xfrm>
            <a:off x="9426804" y="1084082"/>
            <a:ext cx="2488676" cy="923330"/>
          </a:xfrm>
          <a:prstGeom prst="rect">
            <a:avLst/>
          </a:prstGeom>
          <a:noFill/>
        </p:spPr>
        <p:txBody>
          <a:bodyPr wrap="square" rtlCol="0">
            <a:spAutoFit/>
          </a:bodyPr>
          <a:lstStyle/>
          <a:p>
            <a:r>
              <a:rPr lang="en-US" dirty="0" smtClean="0"/>
              <a:t>Equation:</a:t>
            </a:r>
          </a:p>
          <a:p>
            <a:endParaRPr lang="en-US" dirty="0"/>
          </a:p>
          <a:p>
            <a:r>
              <a:rPr lang="en-US" dirty="0" smtClean="0"/>
              <a:t>Av = (</a:t>
            </a:r>
            <a:r>
              <a:rPr lang="en-US" dirty="0" err="1" smtClean="0"/>
              <a:t>Rf</a:t>
            </a:r>
            <a:r>
              <a:rPr lang="en-US" dirty="0" smtClean="0"/>
              <a:t>/</a:t>
            </a:r>
            <a:r>
              <a:rPr lang="en-US" dirty="0" err="1" smtClean="0"/>
              <a:t>Ri</a:t>
            </a:r>
            <a:r>
              <a:rPr lang="en-US" dirty="0" smtClean="0"/>
              <a:t>) + 1</a:t>
            </a:r>
          </a:p>
        </p:txBody>
      </p:sp>
    </p:spTree>
    <p:extLst>
      <p:ext uri="{BB962C8B-B14F-4D97-AF65-F5344CB8AC3E}">
        <p14:creationId xmlns:p14="http://schemas.microsoft.com/office/powerpoint/2010/main" val="2103077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The inverting amplifier use the negative terminal for the source input and the positive terminal as a ground. Conversely, the non-inverting uses the positive terminal as the source input but the </a:t>
            </a:r>
            <a:r>
              <a:rPr lang="en-US" dirty="0" err="1" smtClean="0"/>
              <a:t>Rf</a:t>
            </a:r>
            <a:r>
              <a:rPr lang="en-US" dirty="0" smtClean="0"/>
              <a:t> and </a:t>
            </a:r>
            <a:r>
              <a:rPr lang="en-US" dirty="0" err="1" smtClean="0"/>
              <a:t>Ri</a:t>
            </a:r>
            <a:r>
              <a:rPr lang="en-US" dirty="0" smtClean="0"/>
              <a:t> are still connected in the same negative terminal.</a:t>
            </a:r>
          </a:p>
          <a:p>
            <a:r>
              <a:rPr lang="en-US" dirty="0" smtClean="0"/>
              <a:t>Both amplifier are similar in that they both have a voltage gain at the output though it may be positive/negative.</a:t>
            </a:r>
          </a:p>
          <a:p>
            <a:endParaRPr lang="en-US"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22</a:t>
            </a:fld>
            <a:endParaRPr lang="en-US"/>
          </a:p>
        </p:txBody>
      </p:sp>
    </p:spTree>
    <p:extLst>
      <p:ext uri="{BB962C8B-B14F-4D97-AF65-F5344CB8AC3E}">
        <p14:creationId xmlns:p14="http://schemas.microsoft.com/office/powerpoint/2010/main" val="3010574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Oscillator</a:t>
            </a:r>
            <a:endParaRPr lang="en-US"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23</a:t>
            </a:fld>
            <a:endParaRPr lang="en-US"/>
          </a:p>
        </p:txBody>
      </p:sp>
    </p:spTree>
    <p:extLst>
      <p:ext uri="{BB962C8B-B14F-4D97-AF65-F5344CB8AC3E}">
        <p14:creationId xmlns:p14="http://schemas.microsoft.com/office/powerpoint/2010/main" val="2856783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schematic</a:t>
            </a:r>
            <a:endParaRPr lang="en-US" dirty="0"/>
          </a:p>
        </p:txBody>
      </p:sp>
      <p:sp>
        <p:nvSpPr>
          <p:cNvPr id="4" name="Footer Placeholder 3"/>
          <p:cNvSpPr>
            <a:spLocks noGrp="1"/>
          </p:cNvSpPr>
          <p:nvPr>
            <p:ph type="ftr" sz="quarter" idx="11"/>
          </p:nvPr>
        </p:nvSpPr>
        <p:spPr>
          <a:xfrm>
            <a:off x="457789" y="6375204"/>
            <a:ext cx="4114800" cy="365125"/>
          </a:xfrm>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24</a:t>
            </a:fld>
            <a:endParaRPr lang="en-US"/>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049" y="414780"/>
            <a:ext cx="6438508" cy="615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0264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YouTube videos we found</a:t>
            </a:r>
            <a:endParaRPr lang="en-US" dirty="0"/>
          </a:p>
        </p:txBody>
      </p:sp>
      <p:pic>
        <p:nvPicPr>
          <p:cNvPr id="6" name="20150407_112220_101832710580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rot="5400000">
            <a:off x="788786" y="2151194"/>
            <a:ext cx="3763963" cy="3271576"/>
          </a:xfrm>
        </p:spPr>
      </p:pic>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25</a:t>
            </a:fld>
            <a:endParaRPr lang="en-US"/>
          </a:p>
        </p:txBody>
      </p:sp>
      <p:pic>
        <p:nvPicPr>
          <p:cNvPr id="7" name="20150407_105703_001.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791711" y="1405719"/>
            <a:ext cx="4204671" cy="4827804"/>
          </a:xfrm>
          <a:prstGeom prst="rect">
            <a:avLst/>
          </a:prstGeom>
        </p:spPr>
      </p:pic>
      <p:cxnSp>
        <p:nvCxnSpPr>
          <p:cNvPr id="9" name="Straight Arrow Connector 8"/>
          <p:cNvCxnSpPr/>
          <p:nvPr/>
        </p:nvCxnSpPr>
        <p:spPr>
          <a:xfrm flipH="1">
            <a:off x="4581215" y="2916450"/>
            <a:ext cx="591637" cy="335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410227" y="3638748"/>
            <a:ext cx="970961" cy="1225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31876" y="2102177"/>
            <a:ext cx="1998483" cy="646331"/>
          </a:xfrm>
          <a:prstGeom prst="rect">
            <a:avLst/>
          </a:prstGeom>
          <a:noFill/>
        </p:spPr>
        <p:txBody>
          <a:bodyPr wrap="square" rtlCol="0">
            <a:spAutoFit/>
          </a:bodyPr>
          <a:lstStyle/>
          <a:p>
            <a:r>
              <a:rPr lang="en-US" dirty="0" smtClean="0"/>
              <a:t>With function generator</a:t>
            </a:r>
            <a:endParaRPr lang="en-US" dirty="0"/>
          </a:p>
        </p:txBody>
      </p:sp>
      <p:sp>
        <p:nvSpPr>
          <p:cNvPr id="18" name="TextBox 17"/>
          <p:cNvSpPr txBox="1"/>
          <p:nvPr/>
        </p:nvSpPr>
        <p:spPr>
          <a:xfrm>
            <a:off x="4911364" y="3596189"/>
            <a:ext cx="1319753" cy="923330"/>
          </a:xfrm>
          <a:prstGeom prst="rect">
            <a:avLst/>
          </a:prstGeom>
          <a:noFill/>
        </p:spPr>
        <p:txBody>
          <a:bodyPr wrap="square" rtlCol="0">
            <a:spAutoFit/>
          </a:bodyPr>
          <a:lstStyle/>
          <a:p>
            <a:r>
              <a:rPr lang="en-US" dirty="0" smtClean="0"/>
              <a:t>Without function generator</a:t>
            </a:r>
            <a:endParaRPr lang="en-US" dirty="0"/>
          </a:p>
        </p:txBody>
      </p:sp>
    </p:spTree>
    <p:extLst>
      <p:ext uri="{BB962C8B-B14F-4D97-AF65-F5344CB8AC3E}">
        <p14:creationId xmlns:p14="http://schemas.microsoft.com/office/powerpoint/2010/main" val="2817258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30-01"/>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584580" y="2511188"/>
            <a:ext cx="5791200" cy="399573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ctrTitle"/>
          </p:nvPr>
        </p:nvSpPr>
        <p:spPr>
          <a:xfrm>
            <a:off x="1496704" y="303497"/>
            <a:ext cx="9144000" cy="2387600"/>
          </a:xfrm>
        </p:spPr>
        <p:txBody>
          <a:bodyPr/>
          <a:lstStyle/>
          <a:p>
            <a:r>
              <a:rPr lang="en-US" altLang="en-US" dirty="0" smtClean="0"/>
              <a:t>Silicon-Controlled Rectifier (SCR)</a:t>
            </a:r>
            <a:endParaRPr lang="en-US" dirty="0"/>
          </a:p>
        </p:txBody>
      </p:sp>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26</a:t>
            </a:fld>
            <a:endParaRPr lang="en-US"/>
          </a:p>
        </p:txBody>
      </p:sp>
    </p:spTree>
    <p:extLst>
      <p:ext uri="{BB962C8B-B14F-4D97-AF65-F5344CB8AC3E}">
        <p14:creationId xmlns:p14="http://schemas.microsoft.com/office/powerpoint/2010/main" val="1174471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chematic</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3573" y="1402545"/>
            <a:ext cx="5834405"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27</a:t>
            </a:fld>
            <a:endParaRPr lang="en-US"/>
          </a:p>
        </p:txBody>
      </p:sp>
    </p:spTree>
    <p:extLst>
      <p:ext uri="{BB962C8B-B14F-4D97-AF65-F5344CB8AC3E}">
        <p14:creationId xmlns:p14="http://schemas.microsoft.com/office/powerpoint/2010/main" val="3706363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a:t>
            </a:r>
            <a:endParaRPr lang="en-US" dirty="0"/>
          </a:p>
        </p:txBody>
      </p:sp>
      <p:sp>
        <p:nvSpPr>
          <p:cNvPr id="3" name="Content Placeholder 2"/>
          <p:cNvSpPr>
            <a:spLocks noGrp="1"/>
          </p:cNvSpPr>
          <p:nvPr>
            <p:ph idx="1"/>
          </p:nvPr>
        </p:nvSpPr>
        <p:spPr/>
        <p:txBody>
          <a:bodyPr/>
          <a:lstStyle/>
          <a:p>
            <a:r>
              <a:rPr lang="en-US" dirty="0" smtClean="0"/>
              <a:t>These devices need a main source to operate but are actually activated by very minimum input.</a:t>
            </a:r>
            <a:endParaRPr lang="en-US" dirty="0"/>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28</a:t>
            </a:fld>
            <a:endParaRPr lang="en-US"/>
          </a:p>
        </p:txBody>
      </p:sp>
    </p:spTree>
    <p:extLst>
      <p:ext uri="{BB962C8B-B14F-4D97-AF65-F5344CB8AC3E}">
        <p14:creationId xmlns:p14="http://schemas.microsoft.com/office/powerpoint/2010/main" val="301786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1850" y="2647157"/>
            <a:ext cx="10515600" cy="2852737"/>
          </a:xfrm>
        </p:spPr>
        <p:txBody>
          <a:bodyPr anchor="ctr">
            <a:normAutofit fontScale="90000"/>
          </a:bodyPr>
          <a:lstStyle/>
          <a:p>
            <a:pPr algn="ctr"/>
            <a:r>
              <a:rPr lang="en-US" sz="9600" dirty="0" smtClean="0">
                <a:latin typeface="Algerian" panose="04020705040A02060702" pitchFamily="82" charset="0"/>
              </a:rPr>
              <a:t>Diode</a:t>
            </a:r>
            <a:br>
              <a:rPr lang="en-US" sz="9600" dirty="0" smtClean="0">
                <a:latin typeface="Algerian" panose="04020705040A02060702" pitchFamily="82" charset="0"/>
              </a:rPr>
            </a:br>
            <a:endParaRPr lang="en-US" sz="9600" dirty="0">
              <a:latin typeface="Algerian" panose="04020705040A02060702" pitchFamily="82" charset="0"/>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a:t>
            </a:fld>
            <a:endParaRPr lang="en-US"/>
          </a:p>
        </p:txBody>
      </p:sp>
    </p:spTree>
    <p:extLst>
      <p:ext uri="{BB962C8B-B14F-4D97-AF65-F5344CB8AC3E}">
        <p14:creationId xmlns:p14="http://schemas.microsoft.com/office/powerpoint/2010/main" val="133230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ublicdomainpictures.net/pictures/80000/nahled/diode-symb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9069" y="3375304"/>
            <a:ext cx="3808326" cy="31468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387396"/>
            <a:ext cx="10515600" cy="918730"/>
          </a:xfrm>
        </p:spPr>
        <p:txBody>
          <a:bodyPr>
            <a:normAutofit/>
          </a:bodyPr>
          <a:lstStyle/>
          <a:p>
            <a:r>
              <a:rPr lang="en-US" dirty="0" smtClean="0"/>
              <a:t>Diode</a:t>
            </a:r>
            <a:endParaRPr lang="en-US" sz="2700" dirty="0"/>
          </a:p>
        </p:txBody>
      </p:sp>
      <p:sp>
        <p:nvSpPr>
          <p:cNvPr id="3" name="Content Placeholder 2"/>
          <p:cNvSpPr>
            <a:spLocks noGrp="1"/>
          </p:cNvSpPr>
          <p:nvPr>
            <p:ph idx="1"/>
          </p:nvPr>
        </p:nvSpPr>
        <p:spPr>
          <a:xfrm>
            <a:off x="838200" y="1459345"/>
            <a:ext cx="10515600" cy="4717618"/>
          </a:xfrm>
        </p:spPr>
        <p:txBody>
          <a:bodyPr/>
          <a:lstStyle/>
          <a:p>
            <a:r>
              <a:rPr lang="en-US" dirty="0" smtClean="0"/>
              <a:t>Objective</a:t>
            </a:r>
          </a:p>
          <a:p>
            <a:pPr marL="914400" lvl="2" indent="0">
              <a:buNone/>
            </a:pPr>
            <a:r>
              <a:rPr lang="en-US" dirty="0" smtClean="0"/>
              <a:t>To understand how diode works.</a:t>
            </a:r>
          </a:p>
          <a:p>
            <a:r>
              <a:rPr lang="en-US" dirty="0" smtClean="0"/>
              <a:t>Equipment and Material</a:t>
            </a:r>
          </a:p>
          <a:p>
            <a:pPr marL="914400" lvl="2" indent="0">
              <a:buNone/>
            </a:pPr>
            <a:r>
              <a:rPr lang="en-US" dirty="0" smtClean="0"/>
              <a:t>Function Generator, Oscilloscope, various diode, and 1k resistors</a:t>
            </a:r>
          </a:p>
          <a:p>
            <a:r>
              <a:rPr lang="en-US" dirty="0" smtClean="0"/>
              <a:t>Research and Information</a:t>
            </a:r>
          </a:p>
          <a:p>
            <a:pPr marL="457200" lvl="1" indent="0">
              <a:buNone/>
            </a:pPr>
            <a:r>
              <a:rPr lang="en-US" sz="2000" dirty="0">
                <a:hlinkClick r:id="rId3"/>
              </a:rPr>
              <a:t>https://</a:t>
            </a:r>
            <a:r>
              <a:rPr lang="en-US" sz="2000" dirty="0" smtClean="0">
                <a:hlinkClick r:id="rId3"/>
              </a:rPr>
              <a:t>www.youtube.com/watch?v=OyC02DWq3mI</a:t>
            </a:r>
            <a:endParaRPr lang="en-US" sz="2000" dirty="0" smtClean="0"/>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a:t>
            </a:fld>
            <a:endParaRPr lang="en-US"/>
          </a:p>
        </p:txBody>
      </p:sp>
    </p:spTree>
    <p:extLst>
      <p:ext uri="{BB962C8B-B14F-4D97-AF65-F5344CB8AC3E}">
        <p14:creationId xmlns:p14="http://schemas.microsoft.com/office/powerpoint/2010/main" val="62861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r>
              <a:rPr lang="en-US" dirty="0" smtClean="0"/>
              <a:t>Diode Details</a:t>
            </a:r>
            <a:endParaRPr lang="en-US" dirty="0"/>
          </a:p>
        </p:txBody>
      </p:sp>
      <p:pic>
        <p:nvPicPr>
          <p:cNvPr id="1026" name="Picture 2" descr="http://www.build-electronic-circuits.com/wp-content/uploads/2013/09/diode-symbol-directio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1505" y="1885243"/>
            <a:ext cx="3289939" cy="209898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a:t>
            </a:fld>
            <a:endParaRPr lang="en-US"/>
          </a:p>
        </p:txBody>
      </p:sp>
      <p:pic>
        <p:nvPicPr>
          <p:cNvPr id="6" name="Picture 5"/>
          <p:cNvPicPr>
            <a:picLocks noChangeAspect="1"/>
          </p:cNvPicPr>
          <p:nvPr/>
        </p:nvPicPr>
        <p:blipFill>
          <a:blip r:embed="rId3"/>
          <a:stretch>
            <a:fillRect/>
          </a:stretch>
        </p:blipFill>
        <p:spPr>
          <a:xfrm>
            <a:off x="6368374" y="2444136"/>
            <a:ext cx="4215320" cy="3080176"/>
          </a:xfrm>
          <a:prstGeom prst="rect">
            <a:avLst/>
          </a:prstGeom>
        </p:spPr>
      </p:pic>
    </p:spTree>
    <p:extLst>
      <p:ext uri="{BB962C8B-B14F-4D97-AF65-F5344CB8AC3E}">
        <p14:creationId xmlns:p14="http://schemas.microsoft.com/office/powerpoint/2010/main" val="401983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lstStyle/>
          <a:p>
            <a:r>
              <a:rPr lang="en-US" dirty="0" smtClean="0"/>
              <a:t>Diode</a:t>
            </a:r>
            <a:endParaRPr lang="en-US" dirty="0"/>
          </a:p>
        </p:txBody>
      </p:sp>
      <p:sp>
        <p:nvSpPr>
          <p:cNvPr id="3" name="Content Placeholder 2"/>
          <p:cNvSpPr>
            <a:spLocks noGrp="1"/>
          </p:cNvSpPr>
          <p:nvPr>
            <p:ph idx="1"/>
          </p:nvPr>
        </p:nvSpPr>
        <p:spPr>
          <a:xfrm>
            <a:off x="838200" y="1000462"/>
            <a:ext cx="10515600" cy="5176502"/>
          </a:xfrm>
        </p:spPr>
        <p:txBody>
          <a:bodyPr>
            <a:normAutofit/>
          </a:bodyPr>
          <a:lstStyle/>
          <a:p>
            <a:pPr marL="0" indent="0" algn="ctr">
              <a:buNone/>
            </a:pPr>
            <a:r>
              <a:rPr lang="en-US" u="sng" dirty="0" smtClean="0"/>
              <a:t>Summary and Conclusion</a:t>
            </a:r>
          </a:p>
          <a:p>
            <a:pPr marL="0" indent="0">
              <a:buNone/>
            </a:pPr>
            <a:endParaRPr lang="en-US" dirty="0" smtClean="0"/>
          </a:p>
          <a:p>
            <a:r>
              <a:rPr lang="en-US" dirty="0" smtClean="0"/>
              <a:t>Biased in one direction</a:t>
            </a:r>
          </a:p>
          <a:p>
            <a:r>
              <a:rPr lang="en-US" dirty="0" smtClean="0"/>
              <a:t>Voltage drop of .7v </a:t>
            </a:r>
          </a:p>
          <a:p>
            <a:r>
              <a:rPr lang="en-US" dirty="0" smtClean="0"/>
              <a:t>Reverse breakdown voltage</a:t>
            </a:r>
          </a:p>
          <a:p>
            <a:r>
              <a:rPr lang="en-US" dirty="0" smtClean="0"/>
              <a:t>The </a:t>
            </a:r>
            <a:r>
              <a:rPr lang="en-US" dirty="0"/>
              <a:t>diode is like a water check </a:t>
            </a:r>
            <a:r>
              <a:rPr lang="en-US" dirty="0" smtClean="0"/>
              <a:t>valve. The source</a:t>
            </a:r>
          </a:p>
          <a:p>
            <a:pPr marL="0" indent="0">
              <a:buNone/>
            </a:pPr>
            <a:r>
              <a:rPr lang="en-US" dirty="0"/>
              <a:t> </a:t>
            </a:r>
            <a:r>
              <a:rPr lang="en-US" dirty="0" smtClean="0"/>
              <a:t>    only passes in one direction but still takes</a:t>
            </a:r>
          </a:p>
          <a:p>
            <a:pPr marL="0" indent="0">
              <a:buNone/>
            </a:pPr>
            <a:r>
              <a:rPr lang="en-US" dirty="0"/>
              <a:t> </a:t>
            </a:r>
            <a:r>
              <a:rPr lang="en-US" dirty="0" smtClean="0"/>
              <a:t>     certain minimum amount of voltage to achieve this which is call the forward biased of the diode.</a:t>
            </a:r>
          </a:p>
          <a:p>
            <a:r>
              <a:rPr lang="en-US" dirty="0" smtClean="0"/>
              <a:t>The source voltage flows into the </a:t>
            </a:r>
          </a:p>
          <a:p>
            <a:pPr marL="0" indent="0">
              <a:buNone/>
            </a:pPr>
            <a:r>
              <a:rPr lang="en-US" dirty="0" smtClean="0"/>
              <a:t>      anode out through the cathode.</a:t>
            </a:r>
          </a:p>
          <a:p>
            <a:pPr marL="0" indent="0">
              <a:buNone/>
            </a:pPr>
            <a:endParaRPr lang="en-US" dirty="0" smtClean="0"/>
          </a:p>
          <a:p>
            <a:pPr marL="0" indent="0">
              <a:buNone/>
            </a:pPr>
            <a:endParaRPr lang="en-US" dirty="0" smtClean="0"/>
          </a:p>
          <a:p>
            <a:endParaRPr lang="en-US" dirty="0"/>
          </a:p>
        </p:txBody>
      </p:sp>
      <p:sp>
        <p:nvSpPr>
          <p:cNvPr id="4" name="Footer Placeholder 3"/>
          <p:cNvSpPr>
            <a:spLocks noGrp="1"/>
          </p:cNvSpPr>
          <p:nvPr>
            <p:ph type="ftr" sz="quarter" idx="11"/>
          </p:nvPr>
        </p:nvSpPr>
        <p:spPr>
          <a:xfrm>
            <a:off x="838200" y="6356349"/>
            <a:ext cx="1832811"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a:t>
            </a:fld>
            <a:endParaRPr lang="en-US"/>
          </a:p>
        </p:txBody>
      </p:sp>
      <p:pic>
        <p:nvPicPr>
          <p:cNvPr id="6" name="Picture 5"/>
          <p:cNvPicPr>
            <a:picLocks noChangeAspect="1"/>
          </p:cNvPicPr>
          <p:nvPr/>
        </p:nvPicPr>
        <p:blipFill>
          <a:blip r:embed="rId2"/>
          <a:stretch>
            <a:fillRect/>
          </a:stretch>
        </p:blipFill>
        <p:spPr>
          <a:xfrm>
            <a:off x="8530214" y="558031"/>
            <a:ext cx="3030682" cy="3030682"/>
          </a:xfrm>
          <a:prstGeom prst="rect">
            <a:avLst/>
          </a:prstGeom>
        </p:spPr>
      </p:pic>
    </p:spTree>
    <p:extLst>
      <p:ext uri="{BB962C8B-B14F-4D97-AF65-F5344CB8AC3E}">
        <p14:creationId xmlns:p14="http://schemas.microsoft.com/office/powerpoint/2010/main" val="159365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dirty="0"/>
              <a:t>Diode </a:t>
            </a:r>
            <a:r>
              <a:rPr lang="en-US" dirty="0" smtClean="0"/>
              <a:t>Rectifier (</a:t>
            </a:r>
            <a:r>
              <a:rPr lang="en-US" dirty="0"/>
              <a:t>created half wave)</a:t>
            </a:r>
          </a:p>
        </p:txBody>
      </p:sp>
      <p:sp>
        <p:nvSpPr>
          <p:cNvPr id="3" name="Content Placeholder 2"/>
          <p:cNvSpPr>
            <a:spLocks noGrp="1"/>
          </p:cNvSpPr>
          <p:nvPr>
            <p:ph idx="1"/>
          </p:nvPr>
        </p:nvSpPr>
        <p:spPr/>
        <p:txBody>
          <a:bodyPr/>
          <a:lstStyle/>
          <a:p>
            <a:r>
              <a:rPr lang="en-US" dirty="0" smtClean="0"/>
              <a:t> Convert AC power source to DC</a:t>
            </a:r>
            <a:endParaRPr lang="en-US" dirty="0"/>
          </a:p>
        </p:txBody>
      </p:sp>
      <p:sp>
        <p:nvSpPr>
          <p:cNvPr id="4" name="Footer Placeholder 3"/>
          <p:cNvSpPr>
            <a:spLocks noGrp="1"/>
          </p:cNvSpPr>
          <p:nvPr>
            <p:ph type="ftr" sz="quarter" idx="11"/>
          </p:nvPr>
        </p:nvSpPr>
        <p:spPr>
          <a:xfrm>
            <a:off x="4883094" y="6426970"/>
            <a:ext cx="4114800"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442" y="2803490"/>
            <a:ext cx="3575704" cy="39886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57" y="1979525"/>
            <a:ext cx="3856653" cy="4326196"/>
          </a:xfrm>
          <a:prstGeom prst="rect">
            <a:avLst/>
          </a:prstGeom>
        </p:spPr>
      </p:pic>
    </p:spTree>
    <p:extLst>
      <p:ext uri="{BB962C8B-B14F-4D97-AF65-F5344CB8AC3E}">
        <p14:creationId xmlns:p14="http://schemas.microsoft.com/office/powerpoint/2010/main" val="66794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lstStyle/>
          <a:p>
            <a:r>
              <a:rPr lang="en-US" dirty="0" smtClean="0"/>
              <a:t>Bridge Rectifier</a:t>
            </a:r>
            <a:endParaRPr lang="en-US" dirty="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121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8</a:t>
            </a:fld>
            <a:endParaRPr lang="en-US"/>
          </a:p>
        </p:txBody>
      </p:sp>
      <p:pic>
        <p:nvPicPr>
          <p:cNvPr id="7" name="Picture 6"/>
          <p:cNvPicPr>
            <a:picLocks noChangeAspect="1"/>
          </p:cNvPicPr>
          <p:nvPr/>
        </p:nvPicPr>
        <p:blipFill>
          <a:blip r:embed="rId2"/>
          <a:stretch>
            <a:fillRect/>
          </a:stretch>
        </p:blipFill>
        <p:spPr>
          <a:xfrm>
            <a:off x="501647" y="1520862"/>
            <a:ext cx="3838575" cy="3429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1127" y="1520862"/>
            <a:ext cx="2686281" cy="2236245"/>
          </a:xfrm>
          <a:prstGeom prst="rect">
            <a:avLst/>
          </a:prstGeom>
        </p:spPr>
      </p:pic>
      <p:cxnSp>
        <p:nvCxnSpPr>
          <p:cNvPr id="13" name="Straight Arrow Connector 12"/>
          <p:cNvCxnSpPr/>
          <p:nvPr/>
        </p:nvCxnSpPr>
        <p:spPr>
          <a:xfrm flipH="1" flipV="1">
            <a:off x="3291840" y="3657600"/>
            <a:ext cx="720762" cy="720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184264" y="3853589"/>
            <a:ext cx="937174" cy="596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82383" y="4270786"/>
            <a:ext cx="1386897" cy="369332"/>
          </a:xfrm>
          <a:prstGeom prst="rect">
            <a:avLst/>
          </a:prstGeom>
          <a:noFill/>
        </p:spPr>
        <p:txBody>
          <a:bodyPr wrap="square" rtlCol="0">
            <a:spAutoFit/>
          </a:bodyPr>
          <a:lstStyle/>
          <a:p>
            <a:r>
              <a:rPr lang="en-US" dirty="0" smtClean="0"/>
              <a:t>AC input </a:t>
            </a:r>
            <a:endParaRPr lang="en-US" dirty="0"/>
          </a:p>
        </p:txBody>
      </p:sp>
      <p:cxnSp>
        <p:nvCxnSpPr>
          <p:cNvPr id="21" name="Straight Arrow Connector 20"/>
          <p:cNvCxnSpPr/>
          <p:nvPr/>
        </p:nvCxnSpPr>
        <p:spPr>
          <a:xfrm flipH="1">
            <a:off x="3058386" y="2251377"/>
            <a:ext cx="466908" cy="775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797367" y="3828036"/>
            <a:ext cx="623568" cy="647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91840" y="1861073"/>
            <a:ext cx="990543" cy="369332"/>
          </a:xfrm>
          <a:prstGeom prst="rect">
            <a:avLst/>
          </a:prstGeom>
          <a:noFill/>
        </p:spPr>
        <p:txBody>
          <a:bodyPr wrap="square" rtlCol="0">
            <a:spAutoFit/>
          </a:bodyPr>
          <a:lstStyle/>
          <a:p>
            <a:r>
              <a:rPr lang="en-US" dirty="0" smtClean="0"/>
              <a:t>Output</a:t>
            </a:r>
            <a:endParaRPr lang="en-US" dirty="0"/>
          </a:p>
        </p:txBody>
      </p:sp>
      <p:sp>
        <p:nvSpPr>
          <p:cNvPr id="26" name="TextBox 25"/>
          <p:cNvSpPr txBox="1"/>
          <p:nvPr/>
        </p:nvSpPr>
        <p:spPr>
          <a:xfrm>
            <a:off x="1355463" y="4475519"/>
            <a:ext cx="1065471" cy="646331"/>
          </a:xfrm>
          <a:prstGeom prst="rect">
            <a:avLst/>
          </a:prstGeom>
          <a:noFill/>
        </p:spPr>
        <p:txBody>
          <a:bodyPr wrap="square" rtlCol="0">
            <a:spAutoFit/>
          </a:bodyPr>
          <a:lstStyle/>
          <a:p>
            <a:r>
              <a:rPr lang="en-US" dirty="0"/>
              <a:t>Output</a:t>
            </a:r>
          </a:p>
          <a:p>
            <a:endParaRPr lang="en-US" dirty="0"/>
          </a:p>
        </p:txBody>
      </p:sp>
    </p:spTree>
    <p:extLst>
      <p:ext uri="{BB962C8B-B14F-4D97-AF65-F5344CB8AC3E}">
        <p14:creationId xmlns:p14="http://schemas.microsoft.com/office/powerpoint/2010/main" val="162651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p:txBody>
          <a:bodyPr/>
          <a:lstStyle/>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lgn="l"/>
            <a:r>
              <a:rPr lang="en-US" dirty="0" smtClean="0"/>
              <a:t>EECT 121Lab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a:t>
            </a:fld>
            <a:endParaRPr lang="en-US"/>
          </a:p>
        </p:txBody>
      </p:sp>
      <p:pic>
        <p:nvPicPr>
          <p:cNvPr id="3" name="Picture 2"/>
          <p:cNvPicPr>
            <a:picLocks noChangeAspect="1"/>
          </p:cNvPicPr>
          <p:nvPr/>
        </p:nvPicPr>
        <p:blipFill>
          <a:blip r:embed="rId2"/>
          <a:stretch>
            <a:fillRect/>
          </a:stretch>
        </p:blipFill>
        <p:spPr>
          <a:xfrm>
            <a:off x="8259632" y="1121180"/>
            <a:ext cx="3445136" cy="5055783"/>
          </a:xfrm>
          <a:prstGeom prst="rect">
            <a:avLst/>
          </a:prstGeom>
        </p:spPr>
      </p:pic>
      <p:sp>
        <p:nvSpPr>
          <p:cNvPr id="7" name="TextBox 6"/>
          <p:cNvSpPr txBox="1"/>
          <p:nvPr/>
        </p:nvSpPr>
        <p:spPr>
          <a:xfrm>
            <a:off x="602428" y="1825625"/>
            <a:ext cx="7282927" cy="369332"/>
          </a:xfrm>
          <a:prstGeom prst="rect">
            <a:avLst/>
          </a:prstGeom>
          <a:noFill/>
        </p:spPr>
        <p:txBody>
          <a:bodyPr wrap="square" rtlCol="0">
            <a:spAutoFit/>
          </a:bodyPr>
          <a:lstStyle/>
          <a:p>
            <a:r>
              <a:rPr lang="en-US" dirty="0" smtClean="0"/>
              <a:t> </a:t>
            </a:r>
            <a:endParaRPr lang="en-US" dirty="0"/>
          </a:p>
        </p:txBody>
      </p:sp>
      <p:pic>
        <p:nvPicPr>
          <p:cNvPr id="3074" name="Picture 2" descr="http://www.eleinmec.com/figures/018_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51" y="2102649"/>
            <a:ext cx="2807279" cy="33517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09707" y="2188630"/>
            <a:ext cx="4098664" cy="3416320"/>
          </a:xfrm>
          <a:prstGeom prst="rect">
            <a:avLst/>
          </a:prstGeom>
          <a:noFill/>
        </p:spPr>
        <p:txBody>
          <a:bodyPr wrap="square" rtlCol="0">
            <a:spAutoFit/>
          </a:bodyPr>
          <a:lstStyle/>
          <a:p>
            <a:r>
              <a:rPr lang="en-US" dirty="0" smtClean="0"/>
              <a:t>Our desire result was the graph on the left , our real result was actually on the right. We were sure that we applied voltage input correctly and measure output correctly. This may have been from not adjusting the oscilloscope correctly. We did learned overall how the bridge rectifier should operate. It passes through two diodes with one polarity and then through two different diodes when the polarity is reversed, outputting a constant wave.</a:t>
            </a:r>
            <a:endParaRPr lang="en-US" dirty="0"/>
          </a:p>
        </p:txBody>
      </p:sp>
    </p:spTree>
    <p:extLst>
      <p:ext uri="{BB962C8B-B14F-4D97-AF65-F5344CB8AC3E}">
        <p14:creationId xmlns:p14="http://schemas.microsoft.com/office/powerpoint/2010/main" val="80918883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2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3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4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693</TotalTime>
  <Words>827</Words>
  <Application>Microsoft Office PowerPoint</Application>
  <PresentationFormat>Widescreen</PresentationFormat>
  <Paragraphs>172</Paragraphs>
  <Slides>28</Slides>
  <Notes>2</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Algerian</vt:lpstr>
      <vt:lpstr>Arial</vt:lpstr>
      <vt:lpstr>Calibri</vt:lpstr>
      <vt:lpstr>Century Gothic</vt:lpstr>
      <vt:lpstr>Wingdings 3</vt:lpstr>
      <vt:lpstr>Wisp</vt:lpstr>
      <vt:lpstr>1_Wisp</vt:lpstr>
      <vt:lpstr>2_Wisp</vt:lpstr>
      <vt:lpstr>3_Wisp</vt:lpstr>
      <vt:lpstr>4_Wisp</vt:lpstr>
      <vt:lpstr>EECT 121 Lab Notebook</vt:lpstr>
      <vt:lpstr>Table of Contents</vt:lpstr>
      <vt:lpstr>Diode </vt:lpstr>
      <vt:lpstr>Diode</vt:lpstr>
      <vt:lpstr>Diode Details</vt:lpstr>
      <vt:lpstr>Diode</vt:lpstr>
      <vt:lpstr>Diode Rectifier (created half wave)</vt:lpstr>
      <vt:lpstr>Bridge Rectifier</vt:lpstr>
      <vt:lpstr>Summary</vt:lpstr>
      <vt:lpstr>Bipolar Junction Transistors</vt:lpstr>
      <vt:lpstr>Mathematically</vt:lpstr>
      <vt:lpstr>Book examples BJT – NPN Transistor in multisim (Open/Close)</vt:lpstr>
      <vt:lpstr>Conclusion</vt:lpstr>
      <vt:lpstr>BJT Amplifier Circuits </vt:lpstr>
      <vt:lpstr>Schematic for current gain type Amp</vt:lpstr>
      <vt:lpstr>Conclusion</vt:lpstr>
      <vt:lpstr> Field-Effect Transistors  and Circuits </vt:lpstr>
      <vt:lpstr>Conclusion</vt:lpstr>
      <vt:lpstr>Operation Amplifier</vt:lpstr>
      <vt:lpstr>inverting</vt:lpstr>
      <vt:lpstr>Non-inverting</vt:lpstr>
      <vt:lpstr>Summary and Conclusion</vt:lpstr>
      <vt:lpstr>Oscillator</vt:lpstr>
      <vt:lpstr>schematic</vt:lpstr>
      <vt:lpstr>Good YouTube videos we found</vt:lpstr>
      <vt:lpstr>Silicon-Controlled Rectifier (SCR)</vt:lpstr>
      <vt:lpstr>Schematic</vt:lpstr>
      <vt:lpstr>Summary and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101-51C Lab Notebook</dc:title>
  <dc:creator>Louis J Toth</dc:creator>
  <cp:lastModifiedBy>htet tee</cp:lastModifiedBy>
  <cp:revision>75</cp:revision>
  <dcterms:created xsi:type="dcterms:W3CDTF">2014-12-11T01:05:38Z</dcterms:created>
  <dcterms:modified xsi:type="dcterms:W3CDTF">2015-12-19T00:22:11Z</dcterms:modified>
</cp:coreProperties>
</file>